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800" r:id="rId2"/>
    <p:sldMasterId id="2147483817" r:id="rId3"/>
    <p:sldMasterId id="2147483834" r:id="rId4"/>
    <p:sldMasterId id="2147483852" r:id="rId5"/>
    <p:sldMasterId id="2147483864" r:id="rId6"/>
  </p:sldMasterIdLst>
  <p:notesMasterIdLst>
    <p:notesMasterId r:id="rId41"/>
  </p:notesMasterIdLst>
  <p:sldIdLst>
    <p:sldId id="365" r:id="rId7"/>
    <p:sldId id="295" r:id="rId8"/>
    <p:sldId id="294" r:id="rId9"/>
    <p:sldId id="364" r:id="rId10"/>
    <p:sldId id="333" r:id="rId11"/>
    <p:sldId id="329" r:id="rId12"/>
    <p:sldId id="342" r:id="rId13"/>
    <p:sldId id="323" r:id="rId14"/>
    <p:sldId id="324" r:id="rId15"/>
    <p:sldId id="332" r:id="rId16"/>
    <p:sldId id="339" r:id="rId17"/>
    <p:sldId id="327" r:id="rId18"/>
    <p:sldId id="330" r:id="rId19"/>
    <p:sldId id="336" r:id="rId20"/>
    <p:sldId id="338" r:id="rId21"/>
    <p:sldId id="262" r:id="rId22"/>
    <p:sldId id="263" r:id="rId23"/>
    <p:sldId id="346" r:id="rId24"/>
    <p:sldId id="353" r:id="rId25"/>
    <p:sldId id="348" r:id="rId26"/>
    <p:sldId id="350" r:id="rId27"/>
    <p:sldId id="354" r:id="rId28"/>
    <p:sldId id="309" r:id="rId29"/>
    <p:sldId id="355" r:id="rId30"/>
    <p:sldId id="316" r:id="rId31"/>
    <p:sldId id="305" r:id="rId32"/>
    <p:sldId id="302" r:id="rId33"/>
    <p:sldId id="317" r:id="rId34"/>
    <p:sldId id="307" r:id="rId35"/>
    <p:sldId id="362" r:id="rId36"/>
    <p:sldId id="360" r:id="rId37"/>
    <p:sldId id="363" r:id="rId38"/>
    <p:sldId id="279" r:id="rId39"/>
    <p:sldId id="28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08C"/>
    <a:srgbClr val="1B0D71"/>
    <a:srgbClr val="25F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0251" autoAdjust="0"/>
  </p:normalViewPr>
  <p:slideViewPr>
    <p:cSldViewPr>
      <p:cViewPr>
        <p:scale>
          <a:sx n="100" d="100"/>
          <a:sy n="100" d="100"/>
        </p:scale>
        <p:origin x="-1002" y="-7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908B1-FB6D-4766-B435-9E3AE6C9C78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F31AC-DDC1-4173-B371-C77C70645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3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F31AC-DDC1-4173-B371-C77C706459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1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F31AC-DDC1-4173-B371-C77C706459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F31AC-DDC1-4173-B371-C77C706459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F31AC-DDC1-4173-B371-C77C706459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1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F31AC-DDC1-4173-B371-C77C706459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4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4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087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5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20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3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63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70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22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40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04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8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21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24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359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9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765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40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8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71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8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45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8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62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18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7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2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38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03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5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79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207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40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979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0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0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0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67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29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27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783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49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21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0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18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5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8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21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381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28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759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755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361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35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36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729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343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475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76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388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356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9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15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4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773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519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04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5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755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32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139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722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2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631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15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59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9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1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3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F:\7th_March_1971_Speech_of_Bangabandhu_Sheikh_Mujibur_Rahman_HD.flv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1658600" cy="6568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1143000"/>
            <a:ext cx="94488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স্বাগতম</a:t>
            </a:r>
            <a:endParaRPr lang="en-US" sz="48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sz="4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47800" y="4800600"/>
            <a:ext cx="78197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err="1" smtClean="0">
                <a:solidFill>
                  <a:srgbClr val="FFFF00"/>
                </a:solidFill>
              </a:rPr>
              <a:t>বিশ্ব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জাকের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মঞ্জিল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আলিয়া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মাদরাসা</a:t>
            </a:r>
            <a:endParaRPr lang="en-US" sz="6000" i="1" dirty="0" smtClean="0">
              <a:solidFill>
                <a:srgbClr val="FFFF00"/>
              </a:solidFill>
            </a:endParaRPr>
          </a:p>
          <a:p>
            <a:r>
              <a:rPr lang="en-US" sz="6000" i="1" dirty="0" smtClean="0">
                <a:solidFill>
                  <a:srgbClr val="FFFF00"/>
                </a:solidFill>
              </a:rPr>
              <a:t>           </a:t>
            </a:r>
            <a:r>
              <a:rPr lang="en-US" sz="6000" i="1" dirty="0" err="1" smtClean="0">
                <a:solidFill>
                  <a:srgbClr val="FFFF00"/>
                </a:solidFill>
              </a:rPr>
              <a:t>রাষ্ট্রবিজ্ঞান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en-US" sz="6000" i="1" dirty="0" err="1" smtClean="0">
                <a:solidFill>
                  <a:srgbClr val="FFFF00"/>
                </a:solidFill>
              </a:rPr>
              <a:t>বিভাগ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endParaRPr lang="en-US" sz="6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0" r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791200"/>
            <a:ext cx="89916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 হামিদ খান ভাসানী  </a:t>
            </a:r>
            <a:r>
              <a:rPr lang="bn-BD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১৮৮০-১৯৭৬)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934670"/>
            <a:ext cx="9906000" cy="923330"/>
          </a:xfrm>
          <a:prstGeom prst="rect">
            <a:avLst/>
          </a:prstGeom>
          <a:solidFill>
            <a:srgbClr val="E0108C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শের-ই-বাংলা এ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NikoshBAN" pitchFamily="2" charset="0"/>
              </a:rPr>
              <a:t>.</a:t>
            </a:r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NikoshBAN" pitchFamily="2" charset="0"/>
              </a:rPr>
              <a:t>.</a:t>
            </a:r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ফজলুল হক (১৮৭৩-১৯৬২)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1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t="-1000" r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033" y="5934670"/>
            <a:ext cx="86868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 শহীদ সোহরাওয়ার্দী </a:t>
            </a:r>
            <a:r>
              <a:rPr lang="bn-BD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১৮৯২-১৯৬৩)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8000" r="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720" y="5929128"/>
            <a:ext cx="94488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শেখ মুজিবুর রহমান  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১৯২০-১৯৭৫)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-2000" r="6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796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file"/>
          </p:cNvPr>
          <p:cNvSpPr/>
          <p:nvPr/>
        </p:nvSpPr>
        <p:spPr>
          <a:xfrm>
            <a:off x="685800" y="304800"/>
            <a:ext cx="10820400" cy="963581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FontTx/>
              <a:buNone/>
            </a:pPr>
            <a:r>
              <a:rPr lang="en-US" sz="66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6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 আমরা তার সেই ভাষনের কিছু অংশ দেখি  </a:t>
            </a:r>
            <a:endParaRPr lang="en-US" sz="44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7400" y="4038601"/>
            <a:ext cx="6019800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বিভিন্ন রাজনৈতিক দলের </a:t>
            </a:r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নেতৃবৃন্দ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haleda-zia-sheikh-hasin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"/>
            <a:ext cx="3962400" cy="2857500"/>
          </a:xfrm>
          <a:prstGeom prst="rect">
            <a:avLst/>
          </a:prstGeom>
        </p:spPr>
      </p:pic>
      <p:pic>
        <p:nvPicPr>
          <p:cNvPr id="5" name="Picture 4" descr="met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429000"/>
            <a:ext cx="4038600" cy="2514600"/>
          </a:xfrm>
          <a:prstGeom prst="rect">
            <a:avLst/>
          </a:prstGeom>
        </p:spPr>
      </p:pic>
      <p:pic>
        <p:nvPicPr>
          <p:cNvPr id="6" name="Picture 5" descr="107514.jpg"/>
          <p:cNvPicPr>
            <a:picLocks noChangeAspect="1"/>
          </p:cNvPicPr>
          <p:nvPr/>
        </p:nvPicPr>
        <p:blipFill>
          <a:blip r:embed="rId4"/>
          <a:srcRect l="13333" r="13333" b="402"/>
          <a:stretch>
            <a:fillRect/>
          </a:stretch>
        </p:blipFill>
        <p:spPr>
          <a:xfrm>
            <a:off x="6553200" y="304800"/>
            <a:ext cx="32766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62400" y="2076858"/>
            <a:ext cx="3962400" cy="18288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নেতৃত্ব </a:t>
            </a:r>
            <a:endParaRPr lang="en-US" sz="13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82389" y="4509653"/>
            <a:ext cx="6172200" cy="1371600"/>
          </a:xfrm>
          <a:prstGeom prst="roundRect">
            <a:avLst/>
          </a:prstGeom>
          <a:noFill/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Leadership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572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</a:t>
            </a:r>
            <a:r>
              <a:rPr lang="en-US" sz="6000" dirty="0" err="1" smtClean="0">
                <a:solidFill>
                  <a:srgbClr val="00B050"/>
                </a:solidFill>
              </a:rPr>
              <a:t>আজকের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আলোচনার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বিষয়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হচ্ছে</a:t>
            </a:r>
            <a:r>
              <a:rPr lang="en-US" sz="6000" dirty="0" smtClean="0">
                <a:solidFill>
                  <a:srgbClr val="00B050"/>
                </a:solidFill>
              </a:rPr>
              <a:t> -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2" animBg="1"/>
      <p:bldP spid="3" grpId="0" animBg="1"/>
      <p:bldP spid="3" grpId="1" animBg="1"/>
      <p:bldP spid="3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658600" cy="5943600"/>
          </a:xfrm>
          <a:solidFill>
            <a:schemeClr val="bg1"/>
          </a:solidFill>
          <a:ln w="57150"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নেতৃত্বের </a:t>
            </a: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 বলতে পারবে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নেতৃত্বের প্রয়োজনীয় গুনাবলী বর্ণনা করতে পারবে । 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নেতৃত্বের ধারণা ও প্রকারভেদ ব্যাখ্যা  </a:t>
            </a: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71800" y="1143000"/>
            <a:ext cx="5791200" cy="8382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1B0D7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8227" y="152400"/>
            <a:ext cx="4876800" cy="10673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নেতৃত্বের </a:t>
            </a:r>
            <a:r>
              <a:rPr lang="bn-BD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 </a:t>
            </a:r>
            <a:endParaRPr lang="en-US" sz="7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8400" y="152400"/>
            <a:ext cx="5410200" cy="990600"/>
          </a:xfrm>
          <a:prstGeom prst="roundRect">
            <a:avLst/>
          </a:prstGeom>
          <a:solidFill>
            <a:schemeClr val="bg1"/>
          </a:solidFill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Conception and Definition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307" y="2038350"/>
            <a:ext cx="3912359" cy="838200"/>
          </a:xfrm>
          <a:prstGeom prst="roundRect">
            <a:avLst/>
          </a:prstGeom>
          <a:noFill/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Leadership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31675" y="2038350"/>
            <a:ext cx="2769358" cy="838200"/>
          </a:xfrm>
          <a:prstGeom prst="roundRect">
            <a:avLst/>
          </a:prstGeom>
          <a:noFill/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Leade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80042" y="2038350"/>
            <a:ext cx="2769359" cy="838200"/>
          </a:xfrm>
          <a:prstGeom prst="roundRect">
            <a:avLst/>
          </a:prstGeom>
          <a:noFill/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Lead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4994" y="3078992"/>
            <a:ext cx="2788693" cy="9687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চালনা করা </a:t>
            </a:r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56227" y="3163721"/>
            <a:ext cx="2788693" cy="9823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 দেখানো 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83521" y="3082404"/>
            <a:ext cx="3962400" cy="108585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 প্রদান   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4334871"/>
            <a:ext cx="11811000" cy="9229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 যিনি নির্দেশ প্রদান করেন তাকে নেতা বলে   </a:t>
            </a:r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28866" y="5525637"/>
            <a:ext cx="9896333" cy="8382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নেতার গুনাবলী বা যোগ্যতাকে বলে নেতৃত্ব    </a:t>
            </a:r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14800" y="1697542"/>
            <a:ext cx="8077200" cy="420225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0108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0108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0108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হাবিবুর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0108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0108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0108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</a:t>
            </a:r>
            <a:r>
              <a:rPr lang="en-US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জাকের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আলিয়া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০১৭১২-২৬৯৮১৩ 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3449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hrahman734@gmail.com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8200" y="1708626"/>
            <a:ext cx="2971800" cy="2895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381000" y="990600"/>
            <a:ext cx="11348113" cy="4876800"/>
          </a:xfrm>
          <a:prstGeom prst="flowChartProcess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 বলতে সাধারণত নেতার গু</a:t>
            </a:r>
            <a:r>
              <a:rPr lang="en-US" sz="5400" b="1" spc="-15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ণাবলিকে</a:t>
            </a:r>
            <a:r>
              <a:rPr lang="en-US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কিন্তু পৌরনীতি ও সুশাসনে নেতৃত্বের অর্থ আরো ব্যাপক। কোন দলের নেতা কতখানি গুনের অধিকারি এবং তা অন্যকে কতখানি প্রভাবিত করতে পারে, </a:t>
            </a:r>
            <a:r>
              <a:rPr lang="bn-BD" sz="5400" b="1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সুশাসনে তাকেই নেতৃত্ব বলে</a:t>
            </a:r>
            <a:r>
              <a:rPr lang="en-US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নেতৃত্ব হল সামাজিক গুন</a:t>
            </a:r>
            <a:r>
              <a:rPr lang="en-US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228600"/>
            <a:ext cx="9448800" cy="1066800"/>
          </a:xfrm>
          <a:prstGeom prst="roundRect">
            <a:avLst/>
          </a:prstGeom>
          <a:solidFill>
            <a:schemeClr val="bg1"/>
          </a:solidFill>
          <a:ln w="38100"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দার্শনিক এর মতামত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9476" y="1524000"/>
            <a:ext cx="11049000" cy="2438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54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 ও ডানেল</a:t>
            </a:r>
            <a:r>
              <a:rPr lang="bn-BD" sz="5400" b="1" spc="-1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বলেনঃ </a:t>
            </a:r>
            <a:r>
              <a:rPr lang="bn-BD" sz="5400" b="1" spc="-15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“ধারণ লক্ষ্য অর্জনের জন্য জনগণকে সহযোগী হতে প্ররোচিত ও উদ্যোগী করার কাজকেই নেতৃত্ব বলা হয়</a:t>
            </a:r>
            <a:r>
              <a:rPr lang="en-US" sz="5400" b="1" spc="-15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-15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।”</a:t>
            </a:r>
            <a:endParaRPr lang="en-US" sz="5400" b="1" spc="-15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191000"/>
            <a:ext cx="11049000" cy="2438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54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এলভিন ডব্লিউ গুল্ডনার </a:t>
            </a:r>
            <a:r>
              <a:rPr lang="bn-BD" sz="5400" b="1" spc="-1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বলেনঃ </a:t>
            </a:r>
            <a:r>
              <a:rPr lang="bn-BD" sz="5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5400" b="1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 </a:t>
            </a:r>
            <a:r>
              <a:rPr lang="bn-BD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ব্যক্তি বা দলের সেই নৈতিক গুণবলি  যা অন্যদের অনুপ্রেরণা দিয়ে বিশেষ দিকে ধাবিত করে</a:t>
            </a:r>
            <a:r>
              <a:rPr lang="en-US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।”</a:t>
            </a:r>
            <a:endParaRPr lang="en-US" sz="54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600200"/>
            <a:ext cx="11049000" cy="2438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 নেতৃত্ব হল এক ব্যক্তি বা একদল ব্যক্তির সেই কাম্য গুন যা সমাজের মানুষের লক্ষ্য অর্জনে সহায়তা করে</a:t>
            </a:r>
            <a:r>
              <a:rPr lang="en-US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94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2187" y="175146"/>
            <a:ext cx="5638800" cy="1077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নেতৃত্বের প্রকারভেদ  </a:t>
            </a:r>
            <a:endParaRPr lang="en-US" sz="6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8088" y="1981200"/>
            <a:ext cx="4800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বিশেষজ্ঞসুলভ নেতৃত্ব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6479" y="3124200"/>
            <a:ext cx="48006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নেতৃত্ব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5410200"/>
            <a:ext cx="48006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প্রশাসনিক নেতৃত্ব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4267200"/>
            <a:ext cx="4800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সম্মোহনী নেতৃত্ব 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86649" y="1982337"/>
            <a:ext cx="53340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একনায়কতান্ত্রিক নেতৃত্ব 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18494" y="3135573"/>
            <a:ext cx="5329451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গণতান্ত্রিক নেতৃত্ব  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67400" y="4267200"/>
            <a:ext cx="5327175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তত্ত্বাবধানকারি নেতৃত্ব 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867400" y="5410200"/>
            <a:ext cx="5327175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সর্বাত্বকবাদী নেতৃত্ব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19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200742"/>
            <a:ext cx="5410200" cy="7995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নেতৃত্বের গুণাবলি   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333500"/>
            <a:ext cx="5637662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2262969"/>
            <a:ext cx="5637662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বুদ্ধিমত্তা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5342" y="4050683"/>
            <a:ext cx="5637662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397" y="3145382"/>
            <a:ext cx="5849203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মানসিক ও দৈহিক সুস্থতা 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5004321"/>
            <a:ext cx="5637662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5397" y="5962934"/>
            <a:ext cx="5619465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দূরদৃষ্টি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6997" y="1497845"/>
            <a:ext cx="4945037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চারিত্রিক কোমলতা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83823" y="2637426"/>
            <a:ext cx="4945037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ন্যায়নীতিপরায়ণ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83823" y="3777008"/>
            <a:ext cx="4945037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উদারতা 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83823" y="4863146"/>
            <a:ext cx="4945037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দায়িত্ববোধ 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3823" y="5850340"/>
            <a:ext cx="4945037" cy="762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নিরপেক্ষতা 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1905000"/>
            <a:ext cx="8534400" cy="1905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1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11201400" cy="10668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 বলতে বুঝায় 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1728716"/>
            <a:ext cx="8229600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নেতার গুনাবলি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6999" y="5054789"/>
            <a:ext cx="8229601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নেতার হটকারি সিন্ধান্ত 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8136" y="3946477"/>
            <a:ext cx="8228464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E01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নেতার দাপট </a:t>
            </a:r>
            <a:endParaRPr lang="en-US" sz="6600" dirty="0">
              <a:solidFill>
                <a:srgbClr val="E010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2837028"/>
            <a:ext cx="8229600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নেতার ক্ষমতা </a:t>
            </a:r>
            <a:endParaRPr lang="en-US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400" y="1804916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511904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76400" y="402665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400" y="288365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76400" y="1804916"/>
            <a:ext cx="762000" cy="709684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3581400" cy="10668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 হচ্ছে- 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1728716"/>
            <a:ext cx="6096000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 গুন 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6999" y="3895866"/>
            <a:ext cx="6096001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 গুন</a:t>
            </a:r>
            <a:endParaRPr lang="en-US" sz="6600" dirty="0">
              <a:solidFill>
                <a:srgbClr val="E010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2837028"/>
            <a:ext cx="6096000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গুন </a:t>
            </a:r>
            <a:endParaRPr lang="en-US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400" y="1804916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511904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76400" y="402665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400" y="288365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76400" y="2895598"/>
            <a:ext cx="762000" cy="709684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6999" y="5029200"/>
            <a:ext cx="6096001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 গুন </a:t>
            </a:r>
            <a:endParaRPr lang="en-US" sz="6600" dirty="0">
              <a:solidFill>
                <a:srgbClr val="E010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53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11201400" cy="10668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নেতৃত্বের মূল সমস্যা কি ? 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1728716"/>
            <a:ext cx="8229600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ও বিষয়সম্পদের অভাব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6999" y="5054789"/>
            <a:ext cx="8229601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 থেকে দলকে বড় করে দেখা 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8136" y="3946477"/>
            <a:ext cx="8609464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E01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 দেশের উপর নির্ভরশীলতা </a:t>
            </a:r>
            <a:endParaRPr lang="en-US" sz="6600" dirty="0">
              <a:solidFill>
                <a:srgbClr val="E010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2837028"/>
            <a:ext cx="8229600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সততা, দেশপ্রেম ও প্রজ্ঞার অভাব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400" y="1804916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511904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76400" y="402665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400" y="288365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76400" y="2895598"/>
            <a:ext cx="762000" cy="709684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0"/>
            <a:ext cx="11201400" cy="1346009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কোন দেশে নেতা সর্বস্ব ও শহরকেন্দ্রিক রাজনৈতিক দল লক্ষ্য করা যায় ? 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1728716"/>
            <a:ext cx="7010400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যুক্তরাজ্য  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6999" y="5054789"/>
            <a:ext cx="7010401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 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8136" y="3946477"/>
            <a:ext cx="7009264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E01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</a:t>
            </a:r>
            <a:endParaRPr lang="en-US" sz="6600" dirty="0">
              <a:solidFill>
                <a:srgbClr val="E010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2837028"/>
            <a:ext cx="7010400" cy="838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আমেরিকা   </a:t>
            </a:r>
            <a:endParaRPr lang="en-US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400" y="1804916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511904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76400" y="402665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400" y="288365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76400" y="4011872"/>
            <a:ext cx="762000" cy="709684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83135" y="1154706"/>
            <a:ext cx="6477000" cy="5521373"/>
            <a:chOff x="1524000" y="457200"/>
            <a:chExt cx="6934200" cy="5334000"/>
          </a:xfrm>
        </p:grpSpPr>
        <p:sp>
          <p:nvSpPr>
            <p:cNvPr id="3" name="Rounded Rectangle 2"/>
            <p:cNvSpPr/>
            <p:nvPr/>
          </p:nvSpPr>
          <p:spPr>
            <a:xfrm>
              <a:off x="1524000" y="1524000"/>
              <a:ext cx="4495800" cy="914400"/>
            </a:xfrm>
            <a:prstGeom prst="round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buFontTx/>
                <a:buNone/>
              </a:pPr>
              <a:r>
                <a:rPr lang="bn-BD" sz="6600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bn-BD" sz="6000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	পৌরনীতি</a:t>
              </a:r>
              <a:endParaRPr lang="en-US" sz="6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0" y="457200"/>
              <a:ext cx="3962400" cy="914400"/>
            </a:xfrm>
            <a:prstGeom prst="round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buFontTx/>
                <a:buNone/>
              </a:pPr>
              <a:r>
                <a:rPr lang="bn-BD" sz="6000" spc="-15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bn-BD" sz="6000" b="1" dirty="0">
                  <a:solidFill>
                    <a:srgbClr val="800080"/>
                  </a:solidFill>
                  <a:latin typeface="NikoshBAN" pitchFamily="2" charset="0"/>
                  <a:cs typeface="NikoshBAN" pitchFamily="2" charset="0"/>
                </a:rPr>
                <a:t>একাদশ</a:t>
              </a:r>
              <a:endParaRPr lang="en-US" sz="5400" b="1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29367" y="2588654"/>
              <a:ext cx="4997110" cy="916546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bn-BD" sz="6000" spc="-15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6000" spc="-15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spc="-15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৬  </a:t>
              </a:r>
              <a:r>
                <a:rPr lang="en-US" sz="60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spc="-15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</a:t>
              </a:r>
              <a:endParaRPr lang="bn-BD" sz="44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24000" y="3733800"/>
              <a:ext cx="4343400" cy="914400"/>
            </a:xfrm>
            <a:prstGeom prst="round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buFontTx/>
                <a:buNone/>
              </a:pPr>
              <a:r>
                <a:rPr lang="en-US" sz="6000" spc="-15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BD" sz="6000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ঃ	</a:t>
              </a:r>
              <a:r>
                <a:rPr lang="bn-BD" sz="6000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6000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BD" sz="6000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6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24000" y="4876800"/>
              <a:ext cx="6934200" cy="914400"/>
            </a:xfrm>
            <a:prstGeom prst="round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buFontTx/>
                <a:buNone/>
              </a:pPr>
              <a:r>
                <a:rPr lang="bn-BD" sz="6000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bn-BD" sz="5400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6000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০৭</a:t>
              </a:r>
              <a:r>
                <a:rPr lang="bn-BD" sz="6000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6000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6000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০-২০১</a:t>
              </a:r>
              <a:r>
                <a:rPr lang="en-US" sz="6000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6000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খ্রিঃ</a:t>
              </a:r>
              <a:r>
                <a:rPr lang="bn-BD" sz="5400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362201" y="231376"/>
            <a:ext cx="332093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58982"/>
            <a:ext cx="4992133" cy="40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77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499" y="113722"/>
            <a:ext cx="11353801" cy="889951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কোন ব্যক্তির সেই গুনাবলিকে বুঝায়, যা-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131587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28998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326409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36761" y="1286869"/>
            <a:ext cx="6855726" cy="6858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অন্যকে প্রভাবিত করে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36761" y="3203813"/>
            <a:ext cx="7239000" cy="659642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অভিষ্ট লক্ষ অর্জনে সাহায্য করে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36761" y="2264961"/>
            <a:ext cx="6847765" cy="659642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অন্যকে পরিচালিত করে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4238202"/>
            <a:ext cx="5486400" cy="714798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</a:t>
            </a:r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521231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5265199"/>
            <a:ext cx="144780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</a:t>
            </a:r>
            <a:r>
              <a:rPr lang="bn-BD" sz="5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4200" y="520491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38600" y="5265199"/>
            <a:ext cx="1605887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5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5600" y="5265199"/>
            <a:ext cx="175260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5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7400" y="5265199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84526" y="5265199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588691" y="5265199"/>
            <a:ext cx="214611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,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5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692487" y="5257238"/>
            <a:ext cx="762000" cy="709684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177991"/>
            <a:ext cx="6172200" cy="736409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নেতৃত্বের জন্য প্রয়োজন- 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131587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28998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326409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28800" y="1340893"/>
            <a:ext cx="2438400" cy="659642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3279443"/>
            <a:ext cx="2438400" cy="659642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28800" y="2264961"/>
            <a:ext cx="2438400" cy="659642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বুদ্ধিমত্তা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4238202"/>
            <a:ext cx="5257800" cy="714798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521231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5265199"/>
            <a:ext cx="144780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</a:t>
            </a:r>
            <a:r>
              <a:rPr lang="bn-BD" sz="5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124200" y="520491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38600" y="5265199"/>
            <a:ext cx="1605887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5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5600" y="5265199"/>
            <a:ext cx="175260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5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7400" y="5265199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84526" y="5265199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588691" y="5265199"/>
            <a:ext cx="214611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,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5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692487" y="5257238"/>
            <a:ext cx="762000" cy="709684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177991"/>
            <a:ext cx="10287000" cy="736409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নেতৃত্বের প্রধান সমস্যা সমূহ-  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131587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28998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326409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28800" y="1340893"/>
            <a:ext cx="3657600" cy="659642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অদূরদর্শিতা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3279443"/>
            <a:ext cx="3657600" cy="659642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পরনির্ভরশীলতা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28800" y="2312158"/>
            <a:ext cx="3657600" cy="659642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অসহিষ্ণুতা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4238202"/>
            <a:ext cx="5486400" cy="714798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521231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5265199"/>
            <a:ext cx="144780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</a:t>
            </a:r>
            <a:r>
              <a:rPr lang="bn-BD" sz="5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124200" y="520491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38600" y="5265199"/>
            <a:ext cx="1605887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5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5600" y="5265199"/>
            <a:ext cx="175260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5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7400" y="5265199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84526" y="5265199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588691" y="5265199"/>
            <a:ext cx="214611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,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r>
              <a:rPr lang="bn-BD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5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692487" y="5257238"/>
            <a:ext cx="762000" cy="709684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609600" y="1066800"/>
            <a:ext cx="4953000" cy="990600"/>
          </a:xfrm>
          <a:prstGeom prst="flowChartAlternateProcess">
            <a:avLst/>
          </a:prstGeom>
          <a:solidFill>
            <a:schemeClr val="bg1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3048000"/>
            <a:ext cx="11277600" cy="1524000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নেতৃত্বের </a:t>
            </a:r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সমস্যাবলী কি কি ?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9906000" cy="5257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384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i="1" dirty="0" err="1" smtClean="0">
                <a:solidFill>
                  <a:srgbClr val="0070C0"/>
                </a:solidFill>
              </a:rPr>
              <a:t>ছবিগুলো</a:t>
            </a:r>
            <a:r>
              <a:rPr lang="en-US" sz="13800" b="1" i="1" dirty="0" smtClean="0">
                <a:solidFill>
                  <a:srgbClr val="0070C0"/>
                </a:solidFill>
              </a:rPr>
              <a:t> </a:t>
            </a:r>
            <a:r>
              <a:rPr lang="en-US" sz="13800" b="1" i="1" dirty="0" err="1" smtClean="0">
                <a:solidFill>
                  <a:srgbClr val="0070C0"/>
                </a:solidFill>
              </a:rPr>
              <a:t>দেখি</a:t>
            </a:r>
            <a:r>
              <a:rPr lang="en-US" sz="13800" b="1" i="1" dirty="0" smtClean="0">
                <a:solidFill>
                  <a:srgbClr val="0070C0"/>
                </a:solidFill>
              </a:rPr>
              <a:t> </a:t>
            </a:r>
            <a:endParaRPr lang="en-US" sz="13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9789" y="5934670"/>
            <a:ext cx="31242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মহাত্মা গান্ধী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1000" r="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5600" y="5934670"/>
            <a:ext cx="54864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স্যার সৈয়দ আহমেদ খান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65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4" y="304800"/>
            <a:ext cx="4086225" cy="50292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 descr="sh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4" y="304800"/>
            <a:ext cx="4055806" cy="5029200"/>
          </a:xfrm>
          <a:prstGeom prst="rect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667000" y="5791200"/>
            <a:ext cx="5715000" cy="769441"/>
          </a:xfrm>
          <a:prstGeom prst="rect">
            <a:avLst/>
          </a:prstGeom>
          <a:solidFill>
            <a:srgbClr val="25FBD2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হাজী শরীয়তউল্লাহ (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১৭৮১-১৮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৩৯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360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934670"/>
            <a:ext cx="76962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 আব্দুল লতিফ </a:t>
            </a:r>
            <a:r>
              <a:rPr lang="bn-BD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১৮২৮-১৮৯৩)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3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5291" y="5904190"/>
            <a:ext cx="72390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 স্যার সলিমুল্লাহ </a:t>
            </a:r>
            <a:r>
              <a:rPr lang="bn-BD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১৮৭১-১৯১৫)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1652</TotalTime>
  <Words>514</Words>
  <Application>Microsoft Office PowerPoint</Application>
  <PresentationFormat>Widescreen</PresentationFormat>
  <Paragraphs>165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Century Gothic</vt:lpstr>
      <vt:lpstr>Modern No. 20</vt:lpstr>
      <vt:lpstr>NikoshBAN</vt:lpstr>
      <vt:lpstr>SutonnyMJ</vt:lpstr>
      <vt:lpstr>Times New Roman</vt:lpstr>
      <vt:lpstr>Trebuchet MS</vt:lpstr>
      <vt:lpstr>Vrinda</vt:lpstr>
      <vt:lpstr>Wingdings</vt:lpstr>
      <vt:lpstr>Wingdings 3</vt:lpstr>
      <vt:lpstr>Facet</vt:lpstr>
      <vt:lpstr>1_Facet</vt:lpstr>
      <vt:lpstr>2_Facet</vt:lpstr>
      <vt:lpstr>Ion Boardroom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pc</cp:lastModifiedBy>
  <cp:revision>425</cp:revision>
  <dcterms:created xsi:type="dcterms:W3CDTF">2006-08-16T00:00:00Z</dcterms:created>
  <dcterms:modified xsi:type="dcterms:W3CDTF">2015-10-07T05:56:00Z</dcterms:modified>
</cp:coreProperties>
</file>